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676" r:id="rId4"/>
    <p:sldId id="665" r:id="rId5"/>
    <p:sldId id="644" r:id="rId6"/>
    <p:sldId id="671" r:id="rId7"/>
    <p:sldId id="673" r:id="rId8"/>
    <p:sldId id="648" r:id="rId9"/>
    <p:sldId id="677" r:id="rId10"/>
    <p:sldId id="679" r:id="rId11"/>
    <p:sldId id="680" r:id="rId12"/>
    <p:sldId id="681" r:id="rId13"/>
    <p:sldId id="695" r:id="rId14"/>
    <p:sldId id="699" r:id="rId15"/>
    <p:sldId id="701" r:id="rId16"/>
    <p:sldId id="703" r:id="rId17"/>
    <p:sldId id="709" r:id="rId18"/>
    <p:sldId id="710" r:id="rId19"/>
    <p:sldId id="731" r:id="rId20"/>
    <p:sldId id="730" r:id="rId21"/>
    <p:sldId id="717" r:id="rId22"/>
    <p:sldId id="732" r:id="rId23"/>
    <p:sldId id="729" r:id="rId24"/>
    <p:sldId id="711" r:id="rId25"/>
    <p:sldId id="712" r:id="rId26"/>
    <p:sldId id="733" r:id="rId27"/>
    <p:sldId id="714" r:id="rId28"/>
    <p:sldId id="734" r:id="rId29"/>
    <p:sldId id="713" r:id="rId30"/>
    <p:sldId id="715" r:id="rId31"/>
    <p:sldId id="716" r:id="rId32"/>
    <p:sldId id="736" r:id="rId33"/>
    <p:sldId id="737" r:id="rId34"/>
    <p:sldId id="718" r:id="rId35"/>
    <p:sldId id="719" r:id="rId36"/>
    <p:sldId id="738" r:id="rId37"/>
    <p:sldId id="720" r:id="rId38"/>
    <p:sldId id="721" r:id="rId39"/>
    <p:sldId id="739" r:id="rId40"/>
    <p:sldId id="722" r:id="rId41"/>
    <p:sldId id="723" r:id="rId42"/>
    <p:sldId id="740" r:id="rId43"/>
    <p:sldId id="724" r:id="rId44"/>
    <p:sldId id="741" r:id="rId45"/>
    <p:sldId id="725" r:id="rId46"/>
    <p:sldId id="742" r:id="rId47"/>
    <p:sldId id="743" r:id="rId48"/>
    <p:sldId id="726" r:id="rId49"/>
    <p:sldId id="744" r:id="rId50"/>
    <p:sldId id="727" r:id="rId51"/>
    <p:sldId id="745" r:id="rId52"/>
    <p:sldId id="728" r:id="rId53"/>
    <p:sldId id="746" r:id="rId54"/>
    <p:sldId id="451" r:id="rId55"/>
    <p:sldId id="331" r:id="rId56"/>
    <p:sldId id="332" r:id="rId57"/>
    <p:sldId id="418" r:id="rId58"/>
  </p:sldIdLst>
  <p:sldSz cx="12192000" cy="6858000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4" roundtripDataSignature="AMtx7mjQsprurraFm3Yw76enw9q9vkGc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24"/>
    <p:restoredTop sz="95930"/>
  </p:normalViewPr>
  <p:slideViewPr>
    <p:cSldViewPr snapToGrid="0" snapToObjects="1">
      <p:cViewPr varScale="1">
        <p:scale>
          <a:sx n="149" d="100"/>
          <a:sy n="149" d="100"/>
        </p:scale>
        <p:origin x="33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9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33150" y="744475"/>
            <a:ext cx="4532000" cy="3722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">
  <p:cSld name="Capa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385753" cy="1442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ertura">
  <p:cSld name="Abertura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37240"/>
            <a:ext cx="12192000" cy="142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74994"/>
            <a:ext cx="12192000" cy="148300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937240"/>
          </a:xfrm>
          <a:prstGeom prst="rect">
            <a:avLst/>
          </a:prstGeom>
          <a:noFill/>
          <a:ln>
            <a:noFill/>
          </a:ln>
        </p:spPr>
      </p:sp>
      <p:pic>
        <p:nvPicPr>
          <p:cNvPr id="15" name="Google Shape;1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23157" y="5810145"/>
            <a:ext cx="1489632" cy="66479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2"/>
          <p:cNvSpPr/>
          <p:nvPr/>
        </p:nvSpPr>
        <p:spPr>
          <a:xfrm>
            <a:off x="0" y="5404021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2"/>
          <p:cNvSpPr/>
          <p:nvPr/>
        </p:nvSpPr>
        <p:spPr>
          <a:xfrm rot="10800000" flipH="1">
            <a:off x="10033686" y="5404020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Subtítulo + Texto" userDrawn="1">
  <p:cSld name="Título + Subtítulo + Text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>
            <a:spLocks noGrp="1"/>
          </p:cNvSpPr>
          <p:nvPr>
            <p:ph type="body" idx="1"/>
          </p:nvPr>
        </p:nvSpPr>
        <p:spPr>
          <a:xfrm>
            <a:off x="1323705" y="1842992"/>
            <a:ext cx="8894718" cy="37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13"/>
          <p:cNvSpPr txBox="1">
            <a:spLocks noGrp="1"/>
          </p:cNvSpPr>
          <p:nvPr>
            <p:ph type="body" idx="2"/>
          </p:nvPr>
        </p:nvSpPr>
        <p:spPr>
          <a:xfrm>
            <a:off x="1323705" y="681154"/>
            <a:ext cx="8652318" cy="83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435A"/>
              </a:buClr>
              <a:buSzPts val="2800"/>
              <a:buFont typeface="Arial"/>
              <a:buNone/>
              <a:defRPr sz="4000" b="1" i="0" u="none" strike="noStrike" cap="none">
                <a:solidFill>
                  <a:srgbClr val="0A43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2" name="Google Shape;2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3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2A2DDF6-5C75-4B43-BA11-3BA5604825D1}"/>
              </a:ext>
            </a:extLst>
          </p:cNvPr>
          <p:cNvSpPr txBox="1"/>
          <p:nvPr userDrawn="1"/>
        </p:nvSpPr>
        <p:spPr>
          <a:xfrm>
            <a:off x="779570" y="6289710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o">
  <p:cSld name="1_Texto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3870" y="444141"/>
            <a:ext cx="9074766" cy="536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4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4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4"/>
          <p:cNvSpPr txBox="1">
            <a:spLocks noGrp="1"/>
          </p:cNvSpPr>
          <p:nvPr>
            <p:ph type="title"/>
          </p:nvPr>
        </p:nvSpPr>
        <p:spPr>
          <a:xfrm>
            <a:off x="2896802" y="1358537"/>
            <a:ext cx="6681057" cy="3030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5000"/>
              <a:buFont typeface="Calibri"/>
              <a:buNone/>
              <a:defRPr sz="5000" b="1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body" idx="1"/>
          </p:nvPr>
        </p:nvSpPr>
        <p:spPr>
          <a:xfrm>
            <a:off x="3643698" y="4666816"/>
            <a:ext cx="5187264" cy="271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66CB90C-1F93-DD4B-86CB-D4440426BBA4}"/>
              </a:ext>
            </a:extLst>
          </p:cNvPr>
          <p:cNvSpPr txBox="1"/>
          <p:nvPr userDrawn="1"/>
        </p:nvSpPr>
        <p:spPr>
          <a:xfrm>
            <a:off x="834760" y="6287539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2 imagens">
  <p:cSld name="Título + 2 image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7"/>
          <p:cNvSpPr txBox="1">
            <a:spLocks noGrp="1"/>
          </p:cNvSpPr>
          <p:nvPr>
            <p:ph type="body" idx="1"/>
          </p:nvPr>
        </p:nvSpPr>
        <p:spPr>
          <a:xfrm>
            <a:off x="910702" y="689863"/>
            <a:ext cx="533349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17"/>
          <p:cNvSpPr>
            <a:spLocks noGrp="1"/>
          </p:cNvSpPr>
          <p:nvPr>
            <p:ph type="pic" idx="2"/>
          </p:nvPr>
        </p:nvSpPr>
        <p:spPr>
          <a:xfrm>
            <a:off x="6720965" y="689862"/>
            <a:ext cx="5058032" cy="221588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17"/>
          <p:cNvSpPr>
            <a:spLocks noGrp="1"/>
          </p:cNvSpPr>
          <p:nvPr>
            <p:ph type="pic" idx="3"/>
          </p:nvPr>
        </p:nvSpPr>
        <p:spPr>
          <a:xfrm>
            <a:off x="6720965" y="3231487"/>
            <a:ext cx="5058032" cy="2215880"/>
          </a:xfrm>
          <a:prstGeom prst="rect">
            <a:avLst/>
          </a:prstGeom>
          <a:noFill/>
          <a:ln>
            <a:noFill/>
          </a:ln>
        </p:spPr>
      </p:sp>
      <p:pic>
        <p:nvPicPr>
          <p:cNvPr id="52" name="Google Shape;52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7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7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240DAA4-D419-0D45-9BF6-FC44EBA6B3A6}"/>
              </a:ext>
            </a:extLst>
          </p:cNvPr>
          <p:cNvSpPr txBox="1"/>
          <p:nvPr userDrawn="1"/>
        </p:nvSpPr>
        <p:spPr>
          <a:xfrm>
            <a:off x="910702" y="6289710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aoChoma/front-end" TargetMode="Externa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cursos.alura.com.br/course/html-css-praticando-html-css" TargetMode="Externa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834300" cy="14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Técnico em  Desenvolvimento de Sistemas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C948BFB-1ACB-714F-9498-42790CD7FC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Os elementos em HTML implementados terão seu próprio arquivo, a estilização terá seu próprio diretório e assim sucessivamente</a:t>
            </a:r>
          </a:p>
          <a:p>
            <a:pPr marL="1700213" indent="-457200">
              <a:buFont typeface="Wingdings" pitchFamily="2" charset="2"/>
              <a:buChar char="Ø"/>
            </a:pPr>
            <a:r>
              <a:rPr lang="pt-BR" sz="3200" dirty="0" err="1">
                <a:solidFill>
                  <a:srgbClr val="000000"/>
                </a:solidFill>
                <a:latin typeface="Calibri" panose="020F0502020204030204" pitchFamily="34" charset="0"/>
              </a:rPr>
              <a:t>index.html</a:t>
            </a:r>
            <a:endParaRPr lang="pt-BR" sz="3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1700213" indent="-457200">
              <a:buFont typeface="Wingdings" pitchFamily="2" charset="2"/>
              <a:buChar char="Ø"/>
            </a:pPr>
            <a:r>
              <a:rPr lang="pt-BR" sz="3200" dirty="0" err="1">
                <a:solidFill>
                  <a:srgbClr val="000000"/>
                </a:solidFill>
                <a:latin typeface="Calibri" panose="020F0502020204030204" pitchFamily="34" charset="0"/>
              </a:rPr>
              <a:t>estilo.css</a:t>
            </a:r>
            <a:endParaRPr lang="pt-BR" sz="3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1700213" indent="-457200">
              <a:buFont typeface="Wingdings" pitchFamily="2" charset="2"/>
              <a:buChar char="Ø"/>
            </a:pPr>
            <a:r>
              <a:rPr lang="pt-BR" sz="3200" dirty="0" err="1"/>
              <a:t>programa.js</a:t>
            </a:r>
            <a:endParaRPr lang="pt-BR" sz="32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20D44A-A2E0-894A-9E0C-864E9DDEA4E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DOCUMENT OBJECT MODEL (DOM)</a:t>
            </a:r>
          </a:p>
        </p:txBody>
      </p:sp>
    </p:spTree>
    <p:extLst>
      <p:ext uri="{BB962C8B-B14F-4D97-AF65-F5344CB8AC3E}">
        <p14:creationId xmlns:p14="http://schemas.microsoft.com/office/powerpoint/2010/main" val="2466683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C948BFB-1ACB-714F-9498-42790CD7F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1842992"/>
            <a:ext cx="10607038" cy="3766178"/>
          </a:xfrm>
        </p:spPr>
        <p:txBody>
          <a:bodyPr>
            <a:noAutofit/>
          </a:bodyPr>
          <a:lstStyle/>
          <a:p>
            <a:r>
              <a:rPr lang="pt-BR" sz="3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BR" sz="36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html</a:t>
            </a:r>
            <a:r>
              <a:rPr lang="pt-BR" sz="3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lvl="1"/>
            <a:r>
              <a:rPr lang="pt-BR" sz="3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BR" sz="36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head</a:t>
            </a:r>
            <a:r>
              <a:rPr lang="pt-BR" sz="3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lvl="1"/>
            <a:r>
              <a:rPr lang="pt-BR" sz="3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	&lt;link </a:t>
            </a:r>
            <a:r>
              <a:rPr lang="pt-BR" sz="36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rel</a:t>
            </a:r>
            <a:r>
              <a:rPr lang="pt-BR" sz="3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pt-BR" sz="36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stylesheet</a:t>
            </a:r>
            <a:r>
              <a:rPr lang="pt-BR" sz="3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 </a:t>
            </a:r>
            <a:r>
              <a:rPr lang="pt-BR" sz="36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href</a:t>
            </a:r>
            <a:r>
              <a:rPr lang="pt-BR" sz="3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pt-BR" sz="36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jornalstyle.css</a:t>
            </a:r>
            <a:r>
              <a:rPr lang="pt-BR" sz="3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"&gt;</a:t>
            </a:r>
          </a:p>
          <a:p>
            <a:pPr lvl="1"/>
            <a:r>
              <a:rPr lang="pt-BR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pt-BR" sz="3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</a:t>
            </a:r>
            <a:r>
              <a:rPr lang="pt-BR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pt-BR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pt-BR" sz="3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html</a:t>
            </a:r>
            <a:r>
              <a:rPr lang="pt-BR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20D44A-A2E0-894A-9E0C-864E9DDEA4E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DOCUMENT OBJECT MODEL (DOM)</a:t>
            </a:r>
          </a:p>
        </p:txBody>
      </p:sp>
    </p:spTree>
    <p:extLst>
      <p:ext uri="{BB962C8B-B14F-4D97-AF65-F5344CB8AC3E}">
        <p14:creationId xmlns:p14="http://schemas.microsoft.com/office/powerpoint/2010/main" val="3564916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C948BFB-1ACB-714F-9498-42790CD7F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1513490"/>
            <a:ext cx="10607038" cy="4095680"/>
          </a:xfrm>
        </p:spPr>
        <p:txBody>
          <a:bodyPr>
            <a:noAutofit/>
          </a:bodyPr>
          <a:lstStyle/>
          <a:p>
            <a:r>
              <a:rPr lang="pt-BR" sz="30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BR" sz="30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html</a:t>
            </a:r>
            <a:r>
              <a:rPr lang="pt-BR" sz="30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lvl="1"/>
            <a:r>
              <a:rPr lang="pt-BR" sz="30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BR" sz="30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head</a:t>
            </a:r>
            <a:r>
              <a:rPr lang="pt-BR" sz="30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lvl="1"/>
            <a:r>
              <a:rPr lang="pt-BR" sz="30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pt-BR" sz="3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&lt;script </a:t>
            </a:r>
            <a:r>
              <a:rPr lang="pt-BR" sz="3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src</a:t>
            </a:r>
            <a:r>
              <a:rPr lang="pt-BR" sz="3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="</a:t>
            </a:r>
            <a:r>
              <a:rPr lang="pt-BR" sz="3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js</a:t>
            </a:r>
            <a:r>
              <a:rPr lang="pt-BR" sz="3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pt-BR" sz="3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revenda.js</a:t>
            </a:r>
            <a:r>
              <a:rPr lang="pt-BR" sz="3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"&gt;&lt;/script&gt;</a:t>
            </a:r>
          </a:p>
          <a:p>
            <a:pPr lvl="1"/>
            <a:r>
              <a:rPr lang="pt-BR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pt-BR" sz="3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</a:t>
            </a:r>
            <a:r>
              <a:rPr lang="pt-BR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lvl="1"/>
            <a:r>
              <a:rPr lang="pt-BR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BR" sz="3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body</a:t>
            </a:r>
            <a:r>
              <a:rPr lang="pt-BR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lvl="1"/>
            <a:r>
              <a:rPr lang="pt-BR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pt-BR" sz="3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&lt;script </a:t>
            </a:r>
            <a:r>
              <a:rPr lang="pt-BR" sz="3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src</a:t>
            </a:r>
            <a:r>
              <a:rPr lang="pt-BR" sz="3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="</a:t>
            </a:r>
            <a:r>
              <a:rPr lang="pt-BR" sz="3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js</a:t>
            </a:r>
            <a:r>
              <a:rPr lang="pt-BR" sz="3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pt-BR" sz="3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revenda.js</a:t>
            </a:r>
            <a:r>
              <a:rPr lang="pt-BR" sz="3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"&gt;&lt;/script&gt;</a:t>
            </a:r>
            <a:endParaRPr lang="pt-BR" sz="3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pt-BR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pt-BR" sz="3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body</a:t>
            </a:r>
            <a:r>
              <a:rPr lang="pt-BR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pt-BR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pt-BR" sz="3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html</a:t>
            </a:r>
            <a:r>
              <a:rPr lang="pt-BR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20D44A-A2E0-894A-9E0C-864E9DDEA4E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DOCUMENT OBJECT MODEL (DOM)</a:t>
            </a:r>
          </a:p>
        </p:txBody>
      </p:sp>
    </p:spTree>
    <p:extLst>
      <p:ext uri="{BB962C8B-B14F-4D97-AF65-F5344CB8AC3E}">
        <p14:creationId xmlns:p14="http://schemas.microsoft.com/office/powerpoint/2010/main" val="1719268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12997B-8905-BC44-A5F6-AEF6E7A75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CONDICIONAL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4AA1AA6-7482-7342-8C04-DC9660C895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6902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97EE86F-6AD3-0E43-901D-22B3B4220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sz="4800" b="1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18A8E0-EB17-9E4A-A363-EF1D0175933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23705" y="297407"/>
            <a:ext cx="8652318" cy="832336"/>
          </a:xfrm>
        </p:spPr>
        <p:txBody>
          <a:bodyPr>
            <a:normAutofit/>
          </a:bodyPr>
          <a:lstStyle/>
          <a:p>
            <a:r>
              <a:rPr lang="pt-BR" sz="4000" dirty="0"/>
              <a:t>ESTRUTURA CONDICIONAL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549B00-8C87-BA4C-AEC5-93BDEF7EC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214" y="914400"/>
            <a:ext cx="60833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244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97EE86F-6AD3-0E43-901D-22B3B4220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pt-BR" sz="4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pt-BR" sz="4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(condição) {</a:t>
            </a:r>
            <a:endParaRPr lang="pt-BR" sz="4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4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pt-BR" sz="4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comandos Verdadeiro (V);</a:t>
            </a:r>
            <a:endParaRPr lang="pt-BR" sz="4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4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} </a:t>
            </a:r>
            <a:endParaRPr lang="pt-BR" sz="4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18A8E0-EB17-9E4A-A363-EF1D0175933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ESTRUTURA CONDICIONAL SIMPLES</a:t>
            </a:r>
          </a:p>
        </p:txBody>
      </p:sp>
    </p:spTree>
    <p:extLst>
      <p:ext uri="{BB962C8B-B14F-4D97-AF65-F5344CB8AC3E}">
        <p14:creationId xmlns:p14="http://schemas.microsoft.com/office/powerpoint/2010/main" val="408047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97EE86F-6AD3-0E43-901D-22B3B4220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algn="l" rtl="0"/>
            <a:r>
              <a:rPr lang="pt-BR" sz="4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pt-BR" sz="4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(condição) {</a:t>
            </a:r>
            <a:endParaRPr lang="pt-BR" sz="4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4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pt-BR" sz="4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comandos verdadeiro (V);</a:t>
            </a:r>
            <a:endParaRPr lang="pt-BR" sz="4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pt-BR" sz="4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} </a:t>
            </a:r>
            <a:r>
              <a:rPr lang="pt-BR" sz="48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else</a:t>
            </a:r>
            <a:r>
              <a:rPr lang="pt-BR" sz="48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{</a:t>
            </a:r>
          </a:p>
          <a:p>
            <a:pPr algn="l" rtl="0"/>
            <a:r>
              <a:rPr lang="pt-BR" sz="48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comandos falso (</a:t>
            </a:r>
            <a:r>
              <a:rPr lang="pt-BR" sz="48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pt-BR" sz="48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algn="l" rtl="0"/>
            <a:r>
              <a:rPr lang="pt-BR" sz="48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 </a:t>
            </a:r>
          </a:p>
          <a:p>
            <a:pPr algn="l" rtl="0"/>
            <a:endParaRPr lang="pt-BR" sz="4800" b="0" i="0" dirty="0">
              <a:solidFill>
                <a:srgbClr val="21212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18A8E0-EB17-9E4A-A363-EF1D0175933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ESTRUTURA CONDICIONAL COMPOSTA</a:t>
            </a:r>
          </a:p>
        </p:txBody>
      </p:sp>
    </p:spTree>
    <p:extLst>
      <p:ext uri="{BB962C8B-B14F-4D97-AF65-F5344CB8AC3E}">
        <p14:creationId xmlns:p14="http://schemas.microsoft.com/office/powerpoint/2010/main" val="3990353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sz="4000" dirty="0"/>
              <a:t>LIÇÃO 09 – ESTRUTURA DE REPETIÇÃO FOR EM JAVASCRIPT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050" name="Picture 2" descr="hoje (@hoje) / Twitter">
            <a:extLst>
              <a:ext uri="{FF2B5EF4-FFF2-40B4-BE49-F238E27FC236}">
                <a16:creationId xmlns:a16="http://schemas.microsoft.com/office/drawing/2014/main" id="{39CB5821-44A9-4241-90B2-0C7AB3AF9C94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54" b="3385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158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39F5E8F-82C5-3443-A256-EDD7A837CC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Os laços de repetição são uma forma de executar um bloco de código várias vezes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7CC88D3-E588-A44A-BB49-F9BA43F17A6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FOR</a:t>
            </a:r>
          </a:p>
        </p:txBody>
      </p:sp>
    </p:spTree>
    <p:extLst>
      <p:ext uri="{BB962C8B-B14F-4D97-AF65-F5344CB8AC3E}">
        <p14:creationId xmlns:p14="http://schemas.microsoft.com/office/powerpoint/2010/main" val="4238716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39F5E8F-82C5-3443-A256-EDD7A837CC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Isso é útil quando precisamos realizar uma tarefa repetitiva ou iterar sobre um conjunto de dados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7CC88D3-E588-A44A-BB49-F9BA43F17A6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FOR</a:t>
            </a:r>
          </a:p>
        </p:txBody>
      </p:sp>
    </p:spTree>
    <p:extLst>
      <p:ext uri="{BB962C8B-B14F-4D97-AF65-F5344CB8AC3E}">
        <p14:creationId xmlns:p14="http://schemas.microsoft.com/office/powerpoint/2010/main" val="3355554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pt-BR" sz="3600" dirty="0"/>
              <a:t>Programação Front-</a:t>
            </a:r>
            <a:r>
              <a:rPr lang="pt-BR" sz="3600" dirty="0" err="1"/>
              <a:t>end</a:t>
            </a:r>
            <a:br>
              <a:rPr lang="pt-BR" sz="3600" dirty="0"/>
            </a:br>
            <a:r>
              <a:rPr lang="pt-BR" sz="3600" dirty="0"/>
              <a:t>Em instantes iniciaremos nossa aula</a:t>
            </a:r>
            <a:endParaRPr sz="3600" dirty="0"/>
          </a:p>
        </p:txBody>
      </p:sp>
      <p:sp>
        <p:nvSpPr>
          <p:cNvPr id="78" name="Google Shape;78;p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1600"/>
              <a:buNone/>
            </a:pPr>
            <a:r>
              <a:rPr lang="pt-BR" sz="4000" dirty="0"/>
              <a:t>Professor João </a:t>
            </a:r>
            <a:r>
              <a:rPr lang="pt-BR" sz="4000" dirty="0" err="1"/>
              <a:t>Choma</a:t>
            </a:r>
            <a:r>
              <a:rPr lang="pt-BR" sz="4000" dirty="0"/>
              <a:t> Neto</a:t>
            </a:r>
            <a:endParaRPr sz="4000" dirty="0"/>
          </a:p>
        </p:txBody>
      </p:sp>
      <p:pic>
        <p:nvPicPr>
          <p:cNvPr id="3" name="Imagem 2" descr="Homem de terno e gravata&#10;&#10;Descrição gerada automaticamente">
            <a:extLst>
              <a:ext uri="{FF2B5EF4-FFF2-40B4-BE49-F238E27FC236}">
                <a16:creationId xmlns:a16="http://schemas.microsoft.com/office/drawing/2014/main" id="{CA9FC365-DABE-F442-B876-A068B0570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" y="3429000"/>
            <a:ext cx="2514600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320FCD7-4B54-D743-AB19-43140FCFB7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pt-BR" sz="40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odemos usar o </a:t>
            </a:r>
            <a:r>
              <a:rPr lang="pt-BR" sz="4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pt-BR" sz="40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quando precisamos executar uma mesma tarefa várias vezes</a:t>
            </a:r>
            <a:endParaRPr lang="pt-BR" sz="4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33130E-1597-0045-8F71-E5D64CEDC1E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FOR</a:t>
            </a:r>
          </a:p>
        </p:txBody>
      </p:sp>
    </p:spTree>
    <p:extLst>
      <p:ext uri="{BB962C8B-B14F-4D97-AF65-F5344CB8AC3E}">
        <p14:creationId xmlns:p14="http://schemas.microsoft.com/office/powerpoint/2010/main" val="1243405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320FCD7-4B54-D743-AB19-43140FCFB7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pt-BR" sz="40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mprimir os números de 1 a 10</a:t>
            </a:r>
          </a:p>
          <a:p>
            <a:endParaRPr lang="pt-BR" sz="4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sz="40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1, 2</a:t>
            </a:r>
            <a:r>
              <a:rPr lang="pt-BR" sz="4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3, 4, 5, 6, 7, 8, 9, 10</a:t>
            </a:r>
            <a:endParaRPr lang="pt-BR" sz="4000" b="0" i="0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33130E-1597-0045-8F71-E5D64CEDC1E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FOR - EXEMPLO</a:t>
            </a:r>
          </a:p>
        </p:txBody>
      </p:sp>
    </p:spTree>
    <p:extLst>
      <p:ext uri="{BB962C8B-B14F-4D97-AF65-F5344CB8AC3E}">
        <p14:creationId xmlns:p14="http://schemas.microsoft.com/office/powerpoint/2010/main" val="445797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27CE4D-6447-F540-92FB-A6A5D75C3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70001E-C38F-A24C-8579-B19C7A6204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6251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FBD2D1C-183A-9146-A620-E0F92D19E0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 laço de repetição </a:t>
            </a:r>
            <a:r>
              <a:rPr lang="pt-BR" sz="4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pt-BR" sz="40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em </a:t>
            </a:r>
            <a:r>
              <a:rPr lang="pt-BR" sz="4000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pt-BR" sz="40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é uma estrutura que permite executar um bloco de código várias vezes, com base em uma condição de parada</a:t>
            </a:r>
            <a:endParaRPr lang="pt-BR" sz="4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5CB8CA5-5764-EB42-99B6-677AF88F1E0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FOR EM JAVASCRIPT</a:t>
            </a:r>
          </a:p>
        </p:txBody>
      </p:sp>
    </p:spTree>
    <p:extLst>
      <p:ext uri="{BB962C8B-B14F-4D97-AF65-F5344CB8AC3E}">
        <p14:creationId xmlns:p14="http://schemas.microsoft.com/office/powerpoint/2010/main" val="161894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5D0EB69-84CC-A449-8562-820A832EC5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40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estrutura básica do </a:t>
            </a:r>
            <a:r>
              <a:rPr lang="pt-BR" sz="4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pt-BR" sz="40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é a seguinte:</a:t>
            </a:r>
          </a:p>
          <a:p>
            <a:endParaRPr lang="pt-BR" sz="4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4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(inicialização; condição; atualização) {</a:t>
            </a:r>
          </a:p>
          <a:p>
            <a:r>
              <a:rPr lang="pt-BR" sz="4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		 // código a ser repetido</a:t>
            </a:r>
          </a:p>
          <a:p>
            <a:r>
              <a:rPr lang="pt-BR" sz="4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F739C1C-6FD6-1E4A-92D2-70599626251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FOR EM JAVASCRIPT</a:t>
            </a:r>
          </a:p>
        </p:txBody>
      </p:sp>
    </p:spTree>
    <p:extLst>
      <p:ext uri="{BB962C8B-B14F-4D97-AF65-F5344CB8AC3E}">
        <p14:creationId xmlns:p14="http://schemas.microsoft.com/office/powerpoint/2010/main" val="1279784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5D0EB69-84CC-A449-8562-820A832EC5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(inicialização; condição; atualização) {</a:t>
            </a:r>
          </a:p>
          <a:p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		// código a ser repetido</a:t>
            </a:r>
          </a:p>
          <a:p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r>
              <a:rPr lang="pt-BR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parte de </a:t>
            </a:r>
            <a:r>
              <a:rPr lang="pt-BR" b="0" i="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inicialização</a:t>
            </a:r>
            <a:r>
              <a:rPr lang="pt-BR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é executada apenas uma vez, antes de começar o laço. Nela, normalmente declaramos a </a:t>
            </a:r>
            <a:r>
              <a:rPr lang="pt-BR" b="0" i="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variável</a:t>
            </a:r>
            <a:r>
              <a:rPr lang="pt-BR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que será usada para </a:t>
            </a:r>
            <a:r>
              <a:rPr lang="pt-BR" b="0" i="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controlar</a:t>
            </a:r>
            <a:r>
              <a:rPr lang="pt-BR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 repetição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F739C1C-6FD6-1E4A-92D2-70599626251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FOR EM JAVASCRIPT</a:t>
            </a:r>
          </a:p>
          <a:p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3181021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5D3AED9-8187-754F-8CFB-44C5FF1DD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for (</a:t>
            </a:r>
            <a:r>
              <a:rPr lang="pt-BR" dirty="0" err="1">
                <a:highlight>
                  <a:srgbClr val="FFFF00"/>
                </a:highlight>
              </a:rPr>
              <a:t>let</a:t>
            </a:r>
            <a:r>
              <a:rPr lang="pt-BR" dirty="0">
                <a:highlight>
                  <a:srgbClr val="FFFF00"/>
                </a:highlight>
              </a:rPr>
              <a:t> </a:t>
            </a:r>
            <a:r>
              <a:rPr lang="pt-BR" dirty="0" err="1">
                <a:highlight>
                  <a:srgbClr val="FFFF00"/>
                </a:highlight>
              </a:rPr>
              <a:t>i</a:t>
            </a:r>
            <a:r>
              <a:rPr lang="pt-BR" dirty="0">
                <a:highlight>
                  <a:srgbClr val="FFFF00"/>
                </a:highlight>
              </a:rPr>
              <a:t> = 0</a:t>
            </a:r>
            <a:r>
              <a:rPr lang="pt-BR" dirty="0"/>
              <a:t>; </a:t>
            </a:r>
            <a:r>
              <a:rPr lang="pt-BR" dirty="0" err="1"/>
              <a:t>i</a:t>
            </a:r>
            <a:r>
              <a:rPr lang="pt-BR" dirty="0"/>
              <a:t> &lt; 5; </a:t>
            </a:r>
            <a:r>
              <a:rPr lang="pt-BR" dirty="0" err="1"/>
              <a:t>i</a:t>
            </a:r>
            <a:r>
              <a:rPr lang="pt-BR" dirty="0"/>
              <a:t>++) {</a:t>
            </a:r>
          </a:p>
          <a:p>
            <a:r>
              <a:rPr lang="pt-BR" dirty="0"/>
              <a:t>  		</a:t>
            </a:r>
            <a:r>
              <a:rPr lang="pt-BR" dirty="0" err="1"/>
              <a:t>document.write</a:t>
            </a:r>
            <a:r>
              <a:rPr lang="pt-BR" dirty="0"/>
              <a:t>(</a:t>
            </a:r>
            <a:r>
              <a:rPr lang="pt-BR" dirty="0" err="1"/>
              <a:t>i</a:t>
            </a:r>
            <a:r>
              <a:rPr lang="pt-BR" dirty="0"/>
              <a:t>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BFD2850-4E51-6E4C-877E-83741FD8BFD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sz="4000" dirty="0"/>
              <a:t>FOR EM JAVASCRIPT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6922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5D0EB69-84CC-A449-8562-820A832EC5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>
                <a:solidFill>
                  <a:schemeClr val="tx1"/>
                </a:solidFill>
              </a:rPr>
              <a:t>for (inicialização; condição; atualização) {</a:t>
            </a:r>
          </a:p>
          <a:p>
            <a:r>
              <a:rPr lang="pt-BR" dirty="0">
                <a:solidFill>
                  <a:schemeClr val="tx1"/>
                </a:solidFill>
              </a:rPr>
              <a:t>  		// código a ser repetido</a:t>
            </a:r>
          </a:p>
          <a:p>
            <a:r>
              <a:rPr lang="pt-BR" dirty="0">
                <a:solidFill>
                  <a:schemeClr val="tx1"/>
                </a:solidFill>
              </a:rPr>
              <a:t>}</a:t>
            </a:r>
          </a:p>
          <a:p>
            <a:r>
              <a:rPr lang="pt-BR" b="0" i="0" dirty="0">
                <a:solidFill>
                  <a:schemeClr val="tx1"/>
                </a:solidFill>
                <a:effectLst/>
                <a:latin typeface="Söhne"/>
              </a:rPr>
              <a:t>A parte da </a:t>
            </a:r>
            <a:r>
              <a:rPr lang="pt-BR" b="0" i="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condição</a:t>
            </a:r>
            <a:r>
              <a:rPr lang="pt-BR" b="0" i="0" dirty="0">
                <a:solidFill>
                  <a:schemeClr val="tx1"/>
                </a:solidFill>
                <a:effectLst/>
                <a:latin typeface="Söhne"/>
              </a:rPr>
              <a:t> é testada a cada iteração do laço. Enquanto a condição for </a:t>
            </a:r>
            <a:r>
              <a:rPr lang="pt-BR" b="0" i="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verdadeira</a:t>
            </a:r>
            <a:r>
              <a:rPr lang="pt-BR" b="0" i="0" dirty="0">
                <a:solidFill>
                  <a:schemeClr val="tx1"/>
                </a:solidFill>
                <a:effectLst/>
                <a:latin typeface="Söhne"/>
              </a:rPr>
              <a:t>, o bloco de código dentro do FOR é executado. Quando a condição for </a:t>
            </a:r>
            <a:r>
              <a:rPr lang="pt-BR" b="0" i="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falsa</a:t>
            </a:r>
            <a:r>
              <a:rPr lang="pt-BR" b="0" i="0" dirty="0">
                <a:solidFill>
                  <a:schemeClr val="tx1"/>
                </a:solidFill>
                <a:effectLst/>
                <a:latin typeface="Söhne"/>
              </a:rPr>
              <a:t>, o laço termina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F739C1C-6FD6-1E4A-92D2-70599626251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sz="4000" dirty="0"/>
              <a:t>FOR EM JAVASCRIPT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24135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5D3AED9-8187-754F-8CFB-44C5FF1DD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for (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i</a:t>
            </a:r>
            <a:r>
              <a:rPr lang="pt-BR" dirty="0"/>
              <a:t> = 0; </a:t>
            </a:r>
            <a:r>
              <a:rPr lang="pt-BR" dirty="0" err="1">
                <a:highlight>
                  <a:srgbClr val="FFFF00"/>
                </a:highlight>
              </a:rPr>
              <a:t>i</a:t>
            </a:r>
            <a:r>
              <a:rPr lang="pt-BR" dirty="0">
                <a:highlight>
                  <a:srgbClr val="FFFF00"/>
                </a:highlight>
              </a:rPr>
              <a:t> &lt; 5</a:t>
            </a:r>
            <a:r>
              <a:rPr lang="pt-BR" dirty="0"/>
              <a:t>; </a:t>
            </a:r>
            <a:r>
              <a:rPr lang="pt-BR" dirty="0" err="1"/>
              <a:t>i</a:t>
            </a:r>
            <a:r>
              <a:rPr lang="pt-BR" dirty="0"/>
              <a:t>++) {</a:t>
            </a:r>
          </a:p>
          <a:p>
            <a:r>
              <a:rPr lang="pt-BR" dirty="0"/>
              <a:t>  		</a:t>
            </a:r>
            <a:r>
              <a:rPr lang="pt-BR" dirty="0" err="1"/>
              <a:t>document.write</a:t>
            </a:r>
            <a:r>
              <a:rPr lang="pt-BR" dirty="0"/>
              <a:t>(</a:t>
            </a:r>
            <a:r>
              <a:rPr lang="pt-BR" dirty="0" err="1"/>
              <a:t>i</a:t>
            </a:r>
            <a:r>
              <a:rPr lang="pt-BR" dirty="0"/>
              <a:t>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BFD2850-4E51-6E4C-877E-83741FD8BFD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sz="4000" dirty="0"/>
              <a:t>FOR EM JAVASCRIPT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379097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5D0EB69-84CC-A449-8562-820A832EC5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(inicialização; condição; atualização) {</a:t>
            </a:r>
          </a:p>
          <a:p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		// código a ser repetido</a:t>
            </a:r>
          </a:p>
          <a:p>
            <a:r>
              <a:rPr lang="pt-BR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r>
              <a:rPr lang="pt-BR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parte de </a:t>
            </a:r>
            <a:r>
              <a:rPr lang="pt-BR" b="0" i="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atualização</a:t>
            </a:r>
            <a:r>
              <a:rPr lang="pt-BR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é executada após cada iteração do laço, normalmente para </a:t>
            </a:r>
            <a:r>
              <a:rPr lang="pt-BR" b="0" i="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incrementar</a:t>
            </a:r>
            <a:r>
              <a:rPr lang="pt-BR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ou </a:t>
            </a:r>
            <a:r>
              <a:rPr lang="pt-BR" b="0" i="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decrementar</a:t>
            </a:r>
            <a:r>
              <a:rPr lang="pt-BR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 variável de controle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F739C1C-6FD6-1E4A-92D2-70599626251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sz="4000" dirty="0"/>
              <a:t>FOR EM JAVASCRIPT</a:t>
            </a:r>
          </a:p>
        </p:txBody>
      </p:sp>
    </p:spTree>
    <p:extLst>
      <p:ext uri="{BB962C8B-B14F-4D97-AF65-F5344CB8AC3E}">
        <p14:creationId xmlns:p14="http://schemas.microsoft.com/office/powerpoint/2010/main" val="2759501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 que nós vimos na aula passada?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9DCCE84-A659-744B-863B-8BFFD1ED4FFB}"/>
              </a:ext>
            </a:extLst>
          </p:cNvPr>
          <p:cNvSpPr txBox="1"/>
          <p:nvPr/>
        </p:nvSpPr>
        <p:spPr>
          <a:xfrm>
            <a:off x="1876003" y="1614677"/>
            <a:ext cx="8428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QUE NÓS VIMOS NA AULA PASSADA?</a:t>
            </a:r>
          </a:p>
        </p:txBody>
      </p:sp>
      <p:pic>
        <p:nvPicPr>
          <p:cNvPr id="1026" name="Picture 2" descr="Como surgiu o meme do John Travolta confuso? - Canaltech">
            <a:extLst>
              <a:ext uri="{FF2B5EF4-FFF2-40B4-BE49-F238E27FC236}">
                <a16:creationId xmlns:a16="http://schemas.microsoft.com/office/drawing/2014/main" id="{935F045C-133F-3C42-8589-3D9310C94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27" y="75396"/>
            <a:ext cx="6731461" cy="378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735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5D3AED9-8187-754F-8CFB-44C5FF1DD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for (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i</a:t>
            </a:r>
            <a:r>
              <a:rPr lang="pt-BR" dirty="0"/>
              <a:t> = 0; </a:t>
            </a:r>
            <a:r>
              <a:rPr lang="pt-BR" dirty="0" err="1"/>
              <a:t>i</a:t>
            </a:r>
            <a:r>
              <a:rPr lang="pt-BR" dirty="0"/>
              <a:t> &lt; 5; </a:t>
            </a:r>
            <a:r>
              <a:rPr lang="pt-BR" dirty="0" err="1">
                <a:highlight>
                  <a:srgbClr val="FFFF00"/>
                </a:highlight>
              </a:rPr>
              <a:t>i</a:t>
            </a:r>
            <a:r>
              <a:rPr lang="pt-BR" dirty="0">
                <a:highlight>
                  <a:srgbClr val="FFFF00"/>
                </a:highlight>
              </a:rPr>
              <a:t>++</a:t>
            </a:r>
            <a:r>
              <a:rPr lang="pt-BR" dirty="0"/>
              <a:t>) {</a:t>
            </a:r>
          </a:p>
          <a:p>
            <a:r>
              <a:rPr lang="pt-BR" dirty="0"/>
              <a:t>  		</a:t>
            </a:r>
            <a:r>
              <a:rPr lang="pt-BR" dirty="0" err="1"/>
              <a:t>document.write</a:t>
            </a:r>
            <a:r>
              <a:rPr lang="pt-BR" dirty="0"/>
              <a:t>(</a:t>
            </a:r>
            <a:r>
              <a:rPr lang="pt-BR" dirty="0" err="1"/>
              <a:t>i</a:t>
            </a:r>
            <a:r>
              <a:rPr lang="pt-BR" dirty="0"/>
              <a:t>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BFD2850-4E51-6E4C-877E-83741FD8BFD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sz="4000" dirty="0"/>
              <a:t>FOR EM JAVASCRIPT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004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5D3AED9-8187-754F-8CFB-44C5FF1DD3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923" y="1842992"/>
            <a:ext cx="5597496" cy="3766178"/>
          </a:xfrm>
        </p:spPr>
        <p:txBody>
          <a:bodyPr>
            <a:normAutofit/>
          </a:bodyPr>
          <a:lstStyle/>
          <a:p>
            <a:r>
              <a:rPr lang="pt-BR" dirty="0"/>
              <a:t>for (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i</a:t>
            </a:r>
            <a:r>
              <a:rPr lang="pt-BR" dirty="0"/>
              <a:t> = 0; </a:t>
            </a:r>
            <a:r>
              <a:rPr lang="pt-BR" dirty="0" err="1"/>
              <a:t>i</a:t>
            </a:r>
            <a:r>
              <a:rPr lang="pt-BR" dirty="0"/>
              <a:t> &lt; 5; </a:t>
            </a:r>
            <a:r>
              <a:rPr lang="pt-BR" dirty="0" err="1"/>
              <a:t>i</a:t>
            </a:r>
            <a:r>
              <a:rPr lang="pt-BR" dirty="0"/>
              <a:t>++) {</a:t>
            </a:r>
          </a:p>
          <a:p>
            <a:r>
              <a:rPr lang="pt-BR" dirty="0"/>
              <a:t> 		</a:t>
            </a:r>
            <a:r>
              <a:rPr lang="pt-BR" dirty="0" err="1"/>
              <a:t>document.write</a:t>
            </a:r>
            <a:r>
              <a:rPr lang="pt-BR" dirty="0"/>
              <a:t>(</a:t>
            </a:r>
            <a:r>
              <a:rPr lang="pt-BR" dirty="0" err="1"/>
              <a:t>i</a:t>
            </a:r>
            <a:r>
              <a:rPr lang="pt-BR" dirty="0"/>
              <a:t>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BFD2850-4E51-6E4C-877E-83741FD8BFD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sz="4000" dirty="0"/>
              <a:t>FOR EM JAVASCRIPT</a:t>
            </a:r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7A78D5A-BEDC-E94D-AF28-F7B41D9CCA24}"/>
              </a:ext>
            </a:extLst>
          </p:cNvPr>
          <p:cNvSpPr txBox="1"/>
          <p:nvPr/>
        </p:nvSpPr>
        <p:spPr>
          <a:xfrm>
            <a:off x="5956419" y="1445293"/>
            <a:ext cx="566153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Nesse exemplo, estamos declarando a variável </a:t>
            </a:r>
            <a:r>
              <a:rPr lang="pt-BR" sz="4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pt-BR" sz="40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 inicializando com o valor </a:t>
            </a:r>
            <a:r>
              <a:rPr lang="pt-BR" sz="4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  <a:p>
            <a:r>
              <a:rPr lang="pt-BR" sz="40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condição de parada é </a:t>
            </a:r>
            <a:r>
              <a:rPr lang="pt-BR" sz="4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pt-BR" sz="4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&lt; 5</a:t>
            </a:r>
            <a:r>
              <a:rPr lang="pt-BR" sz="40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ou seja, o laço irá executar enquanto </a:t>
            </a:r>
            <a:r>
              <a:rPr lang="pt-BR" sz="4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pt-BR" sz="40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for menor que </a:t>
            </a:r>
            <a:r>
              <a:rPr lang="pt-BR" sz="4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43987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5D3AED9-8187-754F-8CFB-44C5FF1DD3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923" y="1842992"/>
            <a:ext cx="5597496" cy="3766178"/>
          </a:xfrm>
        </p:spPr>
        <p:txBody>
          <a:bodyPr>
            <a:normAutofit/>
          </a:bodyPr>
          <a:lstStyle/>
          <a:p>
            <a:r>
              <a:rPr lang="pt-BR" dirty="0"/>
              <a:t>for (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i</a:t>
            </a:r>
            <a:r>
              <a:rPr lang="pt-BR" dirty="0"/>
              <a:t> = 0; </a:t>
            </a:r>
            <a:r>
              <a:rPr lang="pt-BR" dirty="0" err="1"/>
              <a:t>i</a:t>
            </a:r>
            <a:r>
              <a:rPr lang="pt-BR" dirty="0"/>
              <a:t> &lt; 5; </a:t>
            </a:r>
            <a:r>
              <a:rPr lang="pt-BR" dirty="0" err="1"/>
              <a:t>i</a:t>
            </a:r>
            <a:r>
              <a:rPr lang="pt-BR" dirty="0"/>
              <a:t>++) {</a:t>
            </a:r>
          </a:p>
          <a:p>
            <a:r>
              <a:rPr lang="pt-BR" dirty="0"/>
              <a:t> 		</a:t>
            </a:r>
            <a:r>
              <a:rPr lang="pt-BR" dirty="0" err="1"/>
              <a:t>document.write</a:t>
            </a:r>
            <a:r>
              <a:rPr lang="pt-BR" dirty="0"/>
              <a:t>(</a:t>
            </a:r>
            <a:r>
              <a:rPr lang="pt-BR" dirty="0" err="1"/>
              <a:t>i</a:t>
            </a:r>
            <a:r>
              <a:rPr lang="pt-BR" dirty="0"/>
              <a:t>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BFD2850-4E51-6E4C-877E-83741FD8BFD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sz="4000" dirty="0"/>
              <a:t>FOR EM JAVASCRIPT</a:t>
            </a:r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7A78D5A-BEDC-E94D-AF28-F7B41D9CCA24}"/>
              </a:ext>
            </a:extLst>
          </p:cNvPr>
          <p:cNvSpPr txBox="1"/>
          <p:nvPr/>
        </p:nvSpPr>
        <p:spPr>
          <a:xfrm>
            <a:off x="5682953" y="1445293"/>
            <a:ext cx="640934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pt-BR" sz="40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laço irá executar enquanto </a:t>
            </a:r>
            <a:r>
              <a:rPr lang="pt-BR" sz="4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pt-BR" sz="40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for menor que </a:t>
            </a:r>
            <a:r>
              <a:rPr lang="pt-BR" sz="4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pt-BR" sz="40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A cada iteração, o valor de </a:t>
            </a:r>
            <a:r>
              <a:rPr lang="pt-BR" sz="4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pt-BR" sz="40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é incrementado em </a:t>
            </a:r>
            <a:r>
              <a:rPr lang="pt-BR" sz="4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pt-BR" sz="40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Dentro do bloco de código do </a:t>
            </a:r>
            <a:r>
              <a:rPr lang="pt-BR" sz="4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pt-BR" sz="40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estamos simplesmente imprimindo o valor de </a:t>
            </a:r>
            <a:r>
              <a:rPr lang="pt-BR" sz="4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endParaRPr lang="pt-BR" sz="4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490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27CE4D-6447-F540-92FB-A6A5D75C3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70001E-C38F-A24C-8579-B19C7A6204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0918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6A9B772-920A-0C45-A1B7-05FAF5E673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pt-BR" b="0" i="0" dirty="0">
                <a:solidFill>
                  <a:schemeClr val="tx1"/>
                </a:solidFill>
                <a:effectLst/>
                <a:latin typeface="Söhne"/>
              </a:rPr>
              <a:t>Podemos usar o for para criar um laço de repetição reverso, ou seja, que começa do maior valor e vai diminuindo até chegar ao menor valor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58A9DE-5814-5F4D-A16A-696ADC6446F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dirty="0"/>
              <a:t>Laço de repetição reverso</a:t>
            </a:r>
          </a:p>
        </p:txBody>
      </p:sp>
    </p:spTree>
    <p:extLst>
      <p:ext uri="{BB962C8B-B14F-4D97-AF65-F5344CB8AC3E}">
        <p14:creationId xmlns:p14="http://schemas.microsoft.com/office/powerpoint/2010/main" val="17427659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058862E-72C4-6745-8670-046A36A68E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b="0" i="0" dirty="0">
                <a:solidFill>
                  <a:schemeClr val="tx1"/>
                </a:solidFill>
                <a:effectLst/>
                <a:latin typeface="Söhne"/>
              </a:rPr>
              <a:t>O exemplo abaixo imprime os números de 10 a 1:</a:t>
            </a:r>
            <a:endParaRPr lang="pt-BR" dirty="0"/>
          </a:p>
          <a:p>
            <a:endParaRPr lang="pt-BR" dirty="0"/>
          </a:p>
          <a:p>
            <a:r>
              <a:rPr lang="pt-BR" dirty="0"/>
              <a:t>for (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i</a:t>
            </a:r>
            <a:r>
              <a:rPr lang="pt-BR" dirty="0"/>
              <a:t> = 10; </a:t>
            </a:r>
            <a:r>
              <a:rPr lang="pt-BR" dirty="0" err="1"/>
              <a:t>i</a:t>
            </a:r>
            <a:r>
              <a:rPr lang="pt-BR" dirty="0"/>
              <a:t> &gt;= 1; </a:t>
            </a:r>
            <a:r>
              <a:rPr lang="pt-BR" dirty="0" err="1"/>
              <a:t>i</a:t>
            </a:r>
            <a:r>
              <a:rPr lang="pt-BR" dirty="0"/>
              <a:t>--) {</a:t>
            </a:r>
          </a:p>
          <a:p>
            <a:r>
              <a:rPr lang="pt-BR" dirty="0"/>
              <a:t> 		 </a:t>
            </a:r>
            <a:r>
              <a:rPr lang="pt-BR" dirty="0" err="1"/>
              <a:t>document.write</a:t>
            </a:r>
            <a:r>
              <a:rPr lang="pt-BR" dirty="0"/>
              <a:t>(</a:t>
            </a:r>
            <a:r>
              <a:rPr lang="pt-BR" dirty="0" err="1"/>
              <a:t>i</a:t>
            </a:r>
            <a:r>
              <a:rPr lang="pt-BR" dirty="0"/>
              <a:t>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B7FE9D5-83EB-D945-ACF6-6048908B727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dirty="0"/>
              <a:t>Laço de repetição reverso</a:t>
            </a:r>
          </a:p>
        </p:txBody>
      </p:sp>
    </p:spTree>
    <p:extLst>
      <p:ext uri="{BB962C8B-B14F-4D97-AF65-F5344CB8AC3E}">
        <p14:creationId xmlns:p14="http://schemas.microsoft.com/office/powerpoint/2010/main" val="22583851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27CE4D-6447-F540-92FB-A6A5D75C3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70001E-C38F-A24C-8579-B19C7A6204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95652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E51BE12-C927-0448-A33E-DE73694FF6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pt-BR" b="0" i="0" dirty="0">
                <a:solidFill>
                  <a:schemeClr val="tx1"/>
                </a:solidFill>
                <a:effectLst/>
                <a:latin typeface="Söhne"/>
              </a:rPr>
              <a:t>Podemos usar o for para criar um laço de repetição que salta de um número para outro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2222DEB-9AE2-7F4A-A5F4-AEDECD6642A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dirty="0"/>
              <a:t>Laço de repetição com pulos</a:t>
            </a:r>
          </a:p>
        </p:txBody>
      </p:sp>
    </p:spTree>
    <p:extLst>
      <p:ext uri="{BB962C8B-B14F-4D97-AF65-F5344CB8AC3E}">
        <p14:creationId xmlns:p14="http://schemas.microsoft.com/office/powerpoint/2010/main" val="3672111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518EDDA-0BAD-084C-A21B-A377DB241B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b="0" i="0" dirty="0">
                <a:solidFill>
                  <a:schemeClr val="tx1"/>
                </a:solidFill>
                <a:effectLst/>
                <a:latin typeface="Söhne"/>
              </a:rPr>
              <a:t>No exemplo abaixo, o laço imprime apenas os números ímpares de 1 a 10</a:t>
            </a:r>
            <a:endParaRPr lang="pt-BR" dirty="0"/>
          </a:p>
          <a:p>
            <a:endParaRPr lang="pt-BR" dirty="0"/>
          </a:p>
          <a:p>
            <a:r>
              <a:rPr lang="pt-BR" dirty="0"/>
              <a:t>for (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i</a:t>
            </a:r>
            <a:r>
              <a:rPr lang="pt-BR" dirty="0"/>
              <a:t> = 1; </a:t>
            </a:r>
            <a:r>
              <a:rPr lang="pt-BR" dirty="0" err="1"/>
              <a:t>i</a:t>
            </a:r>
            <a:r>
              <a:rPr lang="pt-BR" dirty="0"/>
              <a:t> &lt;= 10; </a:t>
            </a:r>
            <a:r>
              <a:rPr lang="pt-BR" dirty="0" err="1"/>
              <a:t>i</a:t>
            </a:r>
            <a:r>
              <a:rPr lang="pt-BR" dirty="0"/>
              <a:t> += 2) {</a:t>
            </a:r>
          </a:p>
          <a:p>
            <a:r>
              <a:rPr lang="pt-BR" dirty="0"/>
              <a:t>  		</a:t>
            </a:r>
            <a:r>
              <a:rPr lang="pt-BR" dirty="0" err="1"/>
              <a:t>document.write</a:t>
            </a:r>
            <a:r>
              <a:rPr lang="pt-BR" dirty="0"/>
              <a:t>(</a:t>
            </a:r>
            <a:r>
              <a:rPr lang="pt-BR" dirty="0" err="1"/>
              <a:t>i</a:t>
            </a:r>
            <a:r>
              <a:rPr lang="pt-BR" dirty="0"/>
              <a:t>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198555F-467F-554D-A024-6DD784E1918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/>
              <a:t>Laço de repetição com pulos</a:t>
            </a:r>
          </a:p>
        </p:txBody>
      </p:sp>
    </p:spTree>
    <p:extLst>
      <p:ext uri="{BB962C8B-B14F-4D97-AF65-F5344CB8AC3E}">
        <p14:creationId xmlns:p14="http://schemas.microsoft.com/office/powerpoint/2010/main" val="19044346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27CE4D-6447-F540-92FB-A6A5D75C3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70001E-C38F-A24C-8579-B19C7A6204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3638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6875CD-9B1B-8545-A279-DEADEF33B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OPERADORES LÓGICOS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680427-F83F-364B-A7BC-B2D92197AE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02185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C2F5414-2AFC-384B-98AD-4361C46ECB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pt-BR" b="0" i="0" dirty="0">
                <a:solidFill>
                  <a:schemeClr val="tx1"/>
                </a:solidFill>
                <a:effectLst/>
                <a:latin typeface="Söhne"/>
              </a:rPr>
              <a:t>Podemos usar o for para criar um laço de repetição que para a execução em um determinado momento, com base em uma condição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92DEE5E-7444-364C-B207-071FEB31AB9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sz="4300" dirty="0"/>
              <a:t>Laço de repetição com quebra condicional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222959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E43BE3D-B7A5-A14A-9A27-528B23563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1842992"/>
            <a:ext cx="5136916" cy="3766178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for (</a:t>
            </a: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i</a:t>
            </a:r>
            <a:r>
              <a:rPr lang="pt-BR" dirty="0"/>
              <a:t> = 1; </a:t>
            </a:r>
            <a:r>
              <a:rPr lang="pt-BR" dirty="0" err="1"/>
              <a:t>i</a:t>
            </a:r>
            <a:r>
              <a:rPr lang="pt-BR" dirty="0"/>
              <a:t> &lt;= 5; </a:t>
            </a:r>
            <a:r>
              <a:rPr lang="pt-BR" dirty="0" err="1"/>
              <a:t>i</a:t>
            </a:r>
            <a:r>
              <a:rPr lang="pt-BR" dirty="0"/>
              <a:t>++) {</a:t>
            </a:r>
          </a:p>
          <a:p>
            <a:r>
              <a:rPr lang="pt-BR" dirty="0"/>
              <a:t>  		</a:t>
            </a:r>
            <a:r>
              <a:rPr lang="pt-BR" dirty="0" err="1"/>
              <a:t>if</a:t>
            </a:r>
            <a:r>
              <a:rPr lang="pt-BR" dirty="0"/>
              <a:t> (</a:t>
            </a:r>
            <a:r>
              <a:rPr lang="pt-BR" dirty="0" err="1"/>
              <a:t>i</a:t>
            </a:r>
            <a:r>
              <a:rPr lang="pt-BR" dirty="0"/>
              <a:t> === 3) {</a:t>
            </a:r>
          </a:p>
          <a:p>
            <a:r>
              <a:rPr lang="pt-BR" dirty="0"/>
              <a:t>    		break;</a:t>
            </a:r>
          </a:p>
          <a:p>
            <a:r>
              <a:rPr lang="pt-BR" dirty="0"/>
              <a:t>  		}</a:t>
            </a:r>
          </a:p>
          <a:p>
            <a:r>
              <a:rPr lang="pt-BR" dirty="0"/>
              <a:t>  		</a:t>
            </a:r>
            <a:r>
              <a:rPr lang="pt-BR" dirty="0" err="1"/>
              <a:t>document.write</a:t>
            </a:r>
            <a:r>
              <a:rPr lang="pt-BR" dirty="0"/>
              <a:t>(</a:t>
            </a:r>
            <a:r>
              <a:rPr lang="pt-BR" dirty="0" err="1"/>
              <a:t>i</a:t>
            </a:r>
            <a:r>
              <a:rPr lang="pt-BR" dirty="0"/>
              <a:t>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2DB79E-673F-9849-BD75-76BF66BB785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 fontScale="92500"/>
          </a:bodyPr>
          <a:lstStyle/>
          <a:p>
            <a:r>
              <a:rPr lang="pt-BR" sz="4000" dirty="0"/>
              <a:t>Laço de repetição com quebra condicional</a:t>
            </a:r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68EF46C-75B9-6043-81C3-0881658F7DC4}"/>
              </a:ext>
            </a:extLst>
          </p:cNvPr>
          <p:cNvSpPr txBox="1"/>
          <p:nvPr/>
        </p:nvSpPr>
        <p:spPr>
          <a:xfrm>
            <a:off x="6734088" y="1833255"/>
            <a:ext cx="466600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 exemplo, o laço imprime os números de 1 a 5, mas para a execução quando chega no número 3:</a:t>
            </a:r>
          </a:p>
          <a:p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7198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27CE4D-6447-F540-92FB-A6A5D75C3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70001E-C38F-A24C-8579-B19C7A6204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80445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6EBC371-A6D5-9F41-B823-C45F88931D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Imprimir os números pares de 1 a 20:</a:t>
            </a:r>
          </a:p>
          <a:p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for (</a:t>
            </a:r>
            <a:r>
              <a:rPr lang="pt-B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let</a:t>
            </a: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2; </a:t>
            </a:r>
            <a:r>
              <a:rPr lang="pt-B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&lt;= 20; </a:t>
            </a:r>
            <a:r>
              <a:rPr lang="pt-B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+= 2) {</a:t>
            </a:r>
          </a:p>
          <a:p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			 </a:t>
            </a:r>
            <a:r>
              <a:rPr lang="pt-B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console.log</a:t>
            </a: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t-B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}</a:t>
            </a:r>
          </a:p>
          <a:p>
            <a:endParaRPr lang="pt-B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0773882-CFB6-7241-88BF-C0CDC9B994D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/>
              <a:t>EXERCÍCIO</a:t>
            </a:r>
          </a:p>
        </p:txBody>
      </p:sp>
    </p:spTree>
    <p:extLst>
      <p:ext uri="{BB962C8B-B14F-4D97-AF65-F5344CB8AC3E}">
        <p14:creationId xmlns:p14="http://schemas.microsoft.com/office/powerpoint/2010/main" val="31952787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27CE4D-6447-F540-92FB-A6A5D75C3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70001E-C38F-A24C-8579-B19C7A6204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60870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60F80A0-E8A4-2D4E-AEAD-06B9C0FA4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1842992"/>
            <a:ext cx="10478037" cy="3766178"/>
          </a:xfrm>
        </p:spPr>
        <p:txBody>
          <a:bodyPr>
            <a:noAutofit/>
          </a:bodyPr>
          <a:lstStyle/>
          <a:p>
            <a:r>
              <a:rPr lang="pt-BR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Calcular a soma dos primeiros 100 números inteiros e imprimir o resultado: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0F3A05-139D-AC41-8DB0-46AB3063C4C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/>
              <a:t>EXERCÍCIO</a:t>
            </a:r>
          </a:p>
        </p:txBody>
      </p:sp>
    </p:spTree>
    <p:extLst>
      <p:ext uri="{BB962C8B-B14F-4D97-AF65-F5344CB8AC3E}">
        <p14:creationId xmlns:p14="http://schemas.microsoft.com/office/powerpoint/2010/main" val="9073549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60F80A0-E8A4-2D4E-AEAD-06B9C0FA4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1842992"/>
            <a:ext cx="10478037" cy="3766178"/>
          </a:xfrm>
        </p:spPr>
        <p:txBody>
          <a:bodyPr>
            <a:noAutofit/>
          </a:bodyPr>
          <a:lstStyle/>
          <a:p>
            <a:r>
              <a:rPr lang="pt-B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let</a:t>
            </a: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soma = 0;</a:t>
            </a:r>
          </a:p>
          <a:p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(</a:t>
            </a:r>
            <a:r>
              <a:rPr lang="pt-B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let</a:t>
            </a: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1; </a:t>
            </a:r>
            <a:r>
              <a:rPr lang="pt-B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&lt;= 100; </a:t>
            </a:r>
            <a:r>
              <a:rPr lang="pt-B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++) {</a:t>
            </a:r>
          </a:p>
          <a:p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	soma += </a:t>
            </a:r>
            <a:r>
              <a:rPr lang="pt-B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r>
              <a:rPr lang="pt-B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document.write</a:t>
            </a: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(soma);</a:t>
            </a:r>
          </a:p>
          <a:p>
            <a:endParaRPr lang="pt-B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0F3A05-139D-AC41-8DB0-46AB3063C4C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/>
              <a:t>EXERCÍCIO</a:t>
            </a:r>
          </a:p>
        </p:txBody>
      </p:sp>
    </p:spTree>
    <p:extLst>
      <p:ext uri="{BB962C8B-B14F-4D97-AF65-F5344CB8AC3E}">
        <p14:creationId xmlns:p14="http://schemas.microsoft.com/office/powerpoint/2010/main" val="41884800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27CE4D-6447-F540-92FB-A6A5D75C3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70001E-C38F-A24C-8579-B19C7A6204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37044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BEAE8D1-E1F5-5E44-BEA6-1BF3C2C24E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pt-BR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Imprimir os múltiplos de 3 de 1 a 30</a:t>
            </a:r>
          </a:p>
          <a:p>
            <a:endParaRPr lang="pt-B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(</a:t>
            </a:r>
            <a:r>
              <a:rPr lang="pt-B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let</a:t>
            </a: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3; </a:t>
            </a:r>
            <a:r>
              <a:rPr lang="pt-B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&lt;= 30; </a:t>
            </a:r>
            <a:r>
              <a:rPr lang="pt-B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+= 3) {</a:t>
            </a:r>
          </a:p>
          <a:p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	</a:t>
            </a:r>
            <a:r>
              <a:rPr lang="pt-B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document.write</a:t>
            </a: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pt-B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DAB3E93-B578-1F4E-99F9-CA0FA60A012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/>
              <a:t>EXERCÍCIO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909506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27CE4D-6447-F540-92FB-A6A5D75C3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70001E-C38F-A24C-8579-B19C7A6204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5190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5B9A91C-9A78-FE49-A782-A9B08E2E4B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800100" indent="-571500">
              <a:buFont typeface="Arial" panose="020B0604020202020204" pitchFamily="34" charset="0"/>
              <a:buChar char="•"/>
            </a:pP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existem três operadores lógicos principais: </a:t>
            </a:r>
          </a:p>
          <a:p>
            <a:pPr marL="800100" indent="-571500">
              <a:buFont typeface="Arial" panose="020B0604020202020204" pitchFamily="34" charset="0"/>
              <a:buChar char="•"/>
            </a:pPr>
            <a:r>
              <a:rPr lang="pt-BR" sz="4000" dirty="0">
                <a:latin typeface="Calibri" panose="020F0502020204030204" pitchFamily="34" charset="0"/>
                <a:cs typeface="Calibri" panose="020F0502020204030204" pitchFamily="34" charset="0"/>
              </a:rPr>
              <a:t>&amp;&amp;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(e), </a:t>
            </a:r>
            <a:r>
              <a:rPr lang="pt-BR" sz="4000" dirty="0">
                <a:latin typeface="Calibri" panose="020F0502020204030204" pitchFamily="34" charset="0"/>
                <a:cs typeface="Calibri" panose="020F0502020204030204" pitchFamily="34" charset="0"/>
              </a:rPr>
              <a:t>||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(ou) e </a:t>
            </a:r>
            <a:r>
              <a:rPr lang="pt-BR" sz="4000" dirty="0"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(não)</a:t>
            </a:r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C64359C-7EC6-6042-8368-B68FB936278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OPERADORES LÓGICOS</a:t>
            </a:r>
          </a:p>
        </p:txBody>
      </p:sp>
    </p:spTree>
    <p:extLst>
      <p:ext uri="{BB962C8B-B14F-4D97-AF65-F5344CB8AC3E}">
        <p14:creationId xmlns:p14="http://schemas.microsoft.com/office/powerpoint/2010/main" val="22156671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A0A0267-55CE-DD41-BEE1-272844AD4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2192" y="1842992"/>
            <a:ext cx="11733374" cy="3766178"/>
          </a:xfrm>
        </p:spPr>
        <p:txBody>
          <a:bodyPr>
            <a:normAutofit fontScale="92500"/>
          </a:bodyPr>
          <a:lstStyle/>
          <a:p>
            <a:r>
              <a:rPr lang="pt-BR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Calcular a tabuada do número 7 e imprimir o resultado:</a:t>
            </a:r>
          </a:p>
          <a:p>
            <a:endParaRPr lang="pt-B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3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</a:t>
            </a:r>
            <a:r>
              <a:rPr lang="pt-BR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numero = 7;</a:t>
            </a:r>
          </a:p>
          <a:p>
            <a:r>
              <a:rPr lang="pt-BR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(</a:t>
            </a:r>
            <a:r>
              <a:rPr lang="pt-BR" sz="3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let</a:t>
            </a:r>
            <a:r>
              <a:rPr lang="pt-BR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3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pt-BR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1; </a:t>
            </a:r>
            <a:r>
              <a:rPr lang="pt-BR" sz="3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pt-BR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&lt;= 10; </a:t>
            </a:r>
            <a:r>
              <a:rPr lang="pt-BR" sz="3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pt-BR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++) {</a:t>
            </a:r>
          </a:p>
          <a:p>
            <a:r>
              <a:rPr lang="pt-BR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		</a:t>
            </a:r>
            <a:r>
              <a:rPr lang="pt-BR" sz="3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document.write</a:t>
            </a:r>
            <a:r>
              <a:rPr lang="pt-BR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("&lt;</a:t>
            </a:r>
            <a:r>
              <a:rPr lang="pt-BR" sz="3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pt-BR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&gt;"+numero + "</a:t>
            </a:r>
            <a:r>
              <a:rPr lang="pt-BR" sz="3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pt-BR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"+ </a:t>
            </a:r>
            <a:r>
              <a:rPr lang="pt-BR" sz="3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pt-BR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" = " + numero*</a:t>
            </a:r>
            <a:r>
              <a:rPr lang="pt-BR" sz="3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pt-BR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+"&lt;/</a:t>
            </a:r>
            <a:r>
              <a:rPr lang="pt-BR" sz="3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pt-BR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&gt;");</a:t>
            </a:r>
          </a:p>
          <a:p>
            <a:r>
              <a:rPr lang="pt-BR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C8FF3DC-29FA-9D42-81B1-1547A805F74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/>
              <a:t>EXERCÍCIO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82614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27CE4D-6447-F540-92FB-A6A5D75C3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70001E-C38F-A24C-8579-B19C7A6204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55343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18021AF-6195-2749-A68C-AEC63EE4AB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pt-BR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Imprimir os números de 100 a 1:</a:t>
            </a:r>
          </a:p>
          <a:p>
            <a:endParaRPr lang="pt-BR" b="0" i="0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(</a:t>
            </a:r>
            <a:r>
              <a:rPr lang="pt-B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let</a:t>
            </a: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100; </a:t>
            </a:r>
            <a:r>
              <a:rPr lang="pt-B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&gt;= 1; </a:t>
            </a:r>
            <a:r>
              <a:rPr lang="pt-B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--) {</a:t>
            </a:r>
          </a:p>
          <a:p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	</a:t>
            </a:r>
            <a:r>
              <a:rPr lang="pt-B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document.write</a:t>
            </a: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t-B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950F18F-AE11-2044-99BC-C611BF8359D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/>
              <a:t>EXERCÍCIO</a:t>
            </a:r>
          </a:p>
        </p:txBody>
      </p:sp>
    </p:spTree>
    <p:extLst>
      <p:ext uri="{BB962C8B-B14F-4D97-AF65-F5344CB8AC3E}">
        <p14:creationId xmlns:p14="http://schemas.microsoft.com/office/powerpoint/2010/main" val="9113969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27CE4D-6447-F540-92FB-A6A5D75C3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70001E-C38F-A24C-8579-B19C7A6204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60163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B68A2DC-FF7F-1040-BF66-C4B96FBDA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1842992"/>
            <a:ext cx="10006904" cy="3766178"/>
          </a:xfrm>
        </p:spPr>
        <p:txBody>
          <a:bodyPr>
            <a:normAutofit/>
          </a:bodyPr>
          <a:lstStyle/>
          <a:p>
            <a:r>
              <a:rPr lang="pt-BR" sz="4000" dirty="0">
                <a:hlinkClick r:id="rId2"/>
              </a:rPr>
              <a:t>https://github.com/JoaoChoma/front-end</a:t>
            </a:r>
            <a:endParaRPr lang="pt-BR" sz="4000" dirty="0"/>
          </a:p>
          <a:p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ABF0143-D24F-C747-9388-32DE6AB7794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Códigos</a:t>
            </a:r>
          </a:p>
        </p:txBody>
      </p:sp>
    </p:spTree>
    <p:extLst>
      <p:ext uri="{BB962C8B-B14F-4D97-AF65-F5344CB8AC3E}">
        <p14:creationId xmlns:p14="http://schemas.microsoft.com/office/powerpoint/2010/main" val="20982948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B4D615-68DC-C04F-BB76-6D4362CA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Alura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356D42-B789-7B44-82AB-57895A299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9407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226C2E8-C618-594F-9155-BFC5358EB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https://cursos.alura.com.br/course/html-css-praticando-html-css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ADA31A-3A3F-FD44-A177-B2046B71CFA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95645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229884-08F2-E845-D60C-808F56108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7015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C5FEBA-8A95-DD4F-BB67-68C3F9C35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EVENTOS E FUNÇÕES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3993522-F5F6-684B-8DC8-6AAA505B78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1173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B279D8E-788E-464C-BC70-0C3159FB5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158496"/>
            <a:ext cx="9941703" cy="5986272"/>
          </a:xfrm>
        </p:spPr>
        <p:txBody>
          <a:bodyPr>
            <a:normAutofit fontScale="55000" lnSpcReduction="20000"/>
          </a:bodyPr>
          <a:lstStyle/>
          <a:p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&lt;!DOCTYPE 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html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b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html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lang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pt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-BR"&gt;</a:t>
            </a:r>
          </a:p>
          <a:p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head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&lt;meta 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charset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="UTF-8"&gt;</a:t>
            </a:r>
          </a:p>
          <a:p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title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&gt;Lição 6 - Exemplo 1 de Formulário com 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.&lt;/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title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head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body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&lt;h1&gt;Informe a cidade que quer viajar?&lt;/h1&gt;</a:t>
            </a:r>
          </a:p>
          <a:p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&lt;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	Destino: &lt;input 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text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 id="destino"&gt;</a:t>
            </a:r>
          </a:p>
          <a:p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	&lt;input 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button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 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="Selecionar" 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onclick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selecionarViagem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()"&gt; &lt;/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	&lt;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id="resposta"&gt;</a:t>
            </a:r>
          </a:p>
          <a:p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&lt;/</a:t>
            </a:r>
            <a:r>
              <a:rPr lang="pt-BR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pt-BR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08013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B279D8E-788E-464C-BC70-0C3159FB5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4" y="158496"/>
            <a:ext cx="10648839" cy="5986272"/>
          </a:xfrm>
        </p:spPr>
        <p:txBody>
          <a:bodyPr>
            <a:normAutofit/>
          </a:bodyPr>
          <a:lstStyle/>
          <a:p>
            <a:r>
              <a:rPr lang="pt-BR" sz="32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&lt;script&gt;</a:t>
            </a:r>
          </a:p>
          <a:p>
            <a:pPr lvl="1"/>
            <a:r>
              <a:rPr lang="pt-BR" sz="28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pt-BR" sz="2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8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selecionarViagem</a:t>
            </a:r>
            <a:r>
              <a:rPr lang="pt-BR" sz="2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 {</a:t>
            </a:r>
          </a:p>
          <a:p>
            <a:pPr lvl="2"/>
            <a:r>
              <a:rPr lang="pt-BR" sz="2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var destino = </a:t>
            </a:r>
            <a:r>
              <a:rPr lang="pt-BR" sz="26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document.getElementById</a:t>
            </a:r>
            <a:r>
              <a:rPr lang="pt-BR" sz="2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("destino").</a:t>
            </a:r>
            <a:r>
              <a:rPr lang="pt-BR" sz="26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pt-BR" sz="2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lvl="2"/>
            <a:r>
              <a:rPr lang="pt-BR" sz="26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document.getElementById</a:t>
            </a:r>
            <a:r>
              <a:rPr lang="pt-BR" sz="2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("resposta").</a:t>
            </a:r>
            <a:r>
              <a:rPr lang="pt-BR" sz="26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innerHTML</a:t>
            </a:r>
            <a:r>
              <a:rPr lang="pt-BR" sz="26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= "Seja bem vindo a " + destino;</a:t>
            </a:r>
          </a:p>
          <a:p>
            <a:pPr lvl="1"/>
            <a:r>
              <a:rPr lang="pt-BR" sz="2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pPr lvl="1"/>
            <a:r>
              <a:rPr lang="pt-BR" sz="2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var selecionar = </a:t>
            </a:r>
            <a:r>
              <a:rPr lang="pt-BR" sz="28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document.getElementById</a:t>
            </a:r>
            <a:r>
              <a:rPr lang="pt-BR" sz="2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("Selecionar");</a:t>
            </a:r>
          </a:p>
          <a:p>
            <a:pPr lvl="1"/>
            <a:r>
              <a:rPr lang="pt-BR" sz="28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selecionar.onclick</a:t>
            </a:r>
            <a:r>
              <a:rPr lang="pt-BR" sz="2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pt-BR" sz="28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selecionarViagem</a:t>
            </a:r>
            <a:r>
              <a:rPr lang="pt-BR" sz="2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r>
              <a:rPr lang="pt-BR" sz="32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&lt;/script&gt;</a:t>
            </a:r>
          </a:p>
          <a:p>
            <a:r>
              <a:rPr lang="pt-BR" sz="32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pt-BR" sz="32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body</a:t>
            </a:r>
            <a:r>
              <a:rPr lang="pt-BR" sz="32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pt-BR" sz="32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pt-BR" sz="32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html</a:t>
            </a:r>
            <a:r>
              <a:rPr lang="pt-BR" sz="32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628302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C49F42-30A4-694B-B399-FDF3BCE4F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214C60-4228-8641-9CAD-38039D4EE6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29431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2507</TotalTime>
  <Words>1385</Words>
  <Application>Microsoft Macintosh PowerPoint</Application>
  <PresentationFormat>Widescreen</PresentationFormat>
  <Paragraphs>195</Paragraphs>
  <Slides>57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57</vt:i4>
      </vt:variant>
    </vt:vector>
  </HeadingPairs>
  <TitlesOfParts>
    <vt:vector size="62" baseType="lpstr">
      <vt:lpstr>Arial</vt:lpstr>
      <vt:lpstr>Calibri</vt:lpstr>
      <vt:lpstr>Söhne</vt:lpstr>
      <vt:lpstr>Wingdings</vt:lpstr>
      <vt:lpstr>Tema do Office</vt:lpstr>
      <vt:lpstr>Técnico em  Desenvolvimento de Sistemas </vt:lpstr>
      <vt:lpstr>Programação Front-end Em instantes iniciaremos nossa aula</vt:lpstr>
      <vt:lpstr>O que nós vimos na aula passada?</vt:lpstr>
      <vt:lpstr>OPERADORES LÓGICOS</vt:lpstr>
      <vt:lpstr>Apresentação do PowerPoint</vt:lpstr>
      <vt:lpstr>EVENTOS E FUNÇÕES</vt:lpstr>
      <vt:lpstr>Apresentação do PowerPoint</vt:lpstr>
      <vt:lpstr>Apresentação do PowerPoint</vt:lpstr>
      <vt:lpstr>DOM</vt:lpstr>
      <vt:lpstr>Apresentação do PowerPoint</vt:lpstr>
      <vt:lpstr>Apresentação do PowerPoint</vt:lpstr>
      <vt:lpstr>Apresentação do PowerPoint</vt:lpstr>
      <vt:lpstr>ESTRUTURA CONDICIONAL</vt:lpstr>
      <vt:lpstr>Apresentação do PowerPoint</vt:lpstr>
      <vt:lpstr>Apresentação do PowerPoint</vt:lpstr>
      <vt:lpstr>Apresentação do PowerPoint</vt:lpstr>
      <vt:lpstr>LIÇÃO 09 – ESTRUTURA DE REPETIÇÃO FOR EM JAVASCRIPT</vt:lpstr>
      <vt:lpstr>Apresentação do PowerPoint</vt:lpstr>
      <vt:lpstr>Apresentação do PowerPoint</vt:lpstr>
      <vt:lpstr>Apresentação do PowerPoint</vt:lpstr>
      <vt:lpstr>Apresentação do PowerPoint</vt:lpstr>
      <vt:lpstr>PRÁTICA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PRÁTICA</vt:lpstr>
      <vt:lpstr>Apresentação do PowerPoint</vt:lpstr>
      <vt:lpstr>Apresentação do PowerPoint</vt:lpstr>
      <vt:lpstr>PRÁTICA</vt:lpstr>
      <vt:lpstr>Apresentação do PowerPoint</vt:lpstr>
      <vt:lpstr>Apresentação do PowerPoint</vt:lpstr>
      <vt:lpstr>PRÁTICA</vt:lpstr>
      <vt:lpstr>Apresentação do PowerPoint</vt:lpstr>
      <vt:lpstr>Apresentação do PowerPoint</vt:lpstr>
      <vt:lpstr>PRÁTICA</vt:lpstr>
      <vt:lpstr>Apresentação do PowerPoint</vt:lpstr>
      <vt:lpstr>PRÁTICA</vt:lpstr>
      <vt:lpstr>Apresentação do PowerPoint</vt:lpstr>
      <vt:lpstr>Apresentação do PowerPoint</vt:lpstr>
      <vt:lpstr>PRÁTICA</vt:lpstr>
      <vt:lpstr>Apresentação do PowerPoint</vt:lpstr>
      <vt:lpstr>PRÁTICA</vt:lpstr>
      <vt:lpstr>Apresentação do PowerPoint</vt:lpstr>
      <vt:lpstr>PRÁTICA</vt:lpstr>
      <vt:lpstr>Apresentação do PowerPoint</vt:lpstr>
      <vt:lpstr>PRÁTICA</vt:lpstr>
      <vt:lpstr>Apresentação do PowerPoint</vt:lpstr>
      <vt:lpstr>Alura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Técnico em  Desenvolvimento de Sistemas </dc:title>
  <dc:creator>Henrique Coppola Cole</dc:creator>
  <cp:lastModifiedBy>João Choma</cp:lastModifiedBy>
  <cp:revision>150</cp:revision>
  <dcterms:created xsi:type="dcterms:W3CDTF">2020-01-23T19:05:58Z</dcterms:created>
  <dcterms:modified xsi:type="dcterms:W3CDTF">2023-05-14T13:49:19Z</dcterms:modified>
</cp:coreProperties>
</file>